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3851" r:id="rId7"/>
    <p:sldId id="3854" r:id="rId8"/>
    <p:sldId id="3855" r:id="rId9"/>
    <p:sldId id="3856" r:id="rId10"/>
    <p:sldId id="259" r:id="rId11"/>
    <p:sldId id="276" r:id="rId12"/>
    <p:sldId id="3853" r:id="rId13"/>
    <p:sldId id="3844" r:id="rId14"/>
    <p:sldId id="3849" r:id="rId15"/>
    <p:sldId id="3847" r:id="rId16"/>
    <p:sldId id="3846" r:id="rId17"/>
    <p:sldId id="3850" r:id="rId18"/>
    <p:sldId id="3852" r:id="rId19"/>
    <p:sldId id="38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4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Preparing for Budget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GO Team Meeting #4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 Updated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updated Strategic Plan.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119119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2235200"/>
            <a:ext cx="7232904" cy="2387600"/>
          </a:xfrm>
        </p:spPr>
        <p:txBody>
          <a:bodyPr anchor="ctr"/>
          <a:lstStyle/>
          <a:p>
            <a:r>
              <a:rPr lang="en-US" dirty="0"/>
              <a:t>Preparing for</a:t>
            </a:r>
            <a:br>
              <a:rPr lang="en-US" dirty="0"/>
            </a:br>
            <a:r>
              <a:rPr lang="en-US" dirty="0"/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742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72DC-CB6E-9DB3-7722-07605C16EB74}"/>
              </a:ext>
            </a:extLst>
          </p:cNvPr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Strategic Plan Priority Ranking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preparation for the 2023-2024 Budget Development (January–March 2023), the GO Team needs to rank its Strategic Plan Priorities. Use the next slide to capture the priority ranking.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21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Strategic Plan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8. Create a positive healthy school environment where students thrive, teachers enjoy coming to work, and the community trusts</a:t>
            </a:r>
          </a:p>
          <a:p>
            <a:r>
              <a:rPr lang="en-US" sz="1800" dirty="0"/>
              <a:t>2. Improve Tier 1 instructional strategies in ELA &amp; Mathematics</a:t>
            </a:r>
          </a:p>
          <a:p>
            <a:r>
              <a:rPr lang="en-US" sz="1800" dirty="0"/>
              <a:t>3. Improve early identification procedures for Tier 2 and above</a:t>
            </a:r>
          </a:p>
          <a:p>
            <a:pPr marL="342900" indent="-342900">
              <a:buAutoNum type="arabicPeriod"/>
            </a:pPr>
            <a:r>
              <a:rPr lang="en-US" sz="1800" dirty="0"/>
              <a:t>Improve the percent of students achieving at the proficient and distinguished levels on the GA Milestones</a:t>
            </a:r>
          </a:p>
          <a:p>
            <a:r>
              <a:rPr lang="en-US" sz="1800" dirty="0"/>
              <a:t>4. Become an authorized IB PYP World School by 2023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Continue to implement a Tier 1 intervention block for ELA &amp; Math</a:t>
            </a:r>
          </a:p>
          <a:p>
            <a:pPr marL="342900" indent="-342900">
              <a:buAutoNum type="arabicPeriod" startAt="5"/>
            </a:pPr>
            <a:endParaRPr lang="en-US" sz="1800" dirty="0"/>
          </a:p>
          <a:p>
            <a:r>
              <a:rPr lang="en-US" dirty="0"/>
              <a:t>6. </a:t>
            </a:r>
            <a:r>
              <a:rPr lang="en-US" sz="1800" dirty="0"/>
              <a:t> Build teacher capacity using effective instructional coaching strategies</a:t>
            </a:r>
          </a:p>
          <a:p>
            <a:r>
              <a:rPr lang="en-US" sz="1800" dirty="0"/>
              <a:t>7. Increase the amount of certifications and endorsements among staff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</a:t>
            </a:r>
            <a:br>
              <a:rPr lang="en-US" dirty="0"/>
            </a:br>
            <a:r>
              <a:rPr lang="en-US" dirty="0"/>
              <a:t>Strategic Plan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ranked Strategic Plan Priorities.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274110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accent2"/>
                </a:solidFill>
              </a:rPr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65" y="1961198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At our next meeting we will begin the discussion of the 2023-2024 budget.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 ACES Presentation</a:t>
            </a:r>
          </a:p>
          <a:p>
            <a:r>
              <a:rPr lang="en-US" dirty="0"/>
              <a:t>Review of Strategic Plan and priorities progress</a:t>
            </a:r>
          </a:p>
          <a:p>
            <a:r>
              <a:rPr lang="en-US" dirty="0"/>
              <a:t>Preparing for the Budget Development</a:t>
            </a:r>
          </a:p>
          <a:p>
            <a:r>
              <a:rPr lang="en-US" dirty="0"/>
              <a:t>	</a:t>
            </a:r>
            <a:r>
              <a:rPr lang="en-US" sz="2400" i="1" dirty="0"/>
              <a:t>Rank Strategic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;p26">
            <a:extLst>
              <a:ext uri="{FF2B5EF4-FFF2-40B4-BE49-F238E27FC236}">
                <a16:creationId xmlns:a16="http://schemas.microsoft.com/office/drawing/2014/main" id="{E4B41B92-402F-5766-E8FF-63ABF8920E9C}"/>
              </a:ext>
            </a:extLst>
          </p:cNvPr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A</a:t>
            </a:r>
            <a:r>
              <a:rPr lang="en" sz="3200" b="1" dirty="0">
                <a:solidFill>
                  <a:srgbClr val="ED7D31"/>
                </a:solidFill>
              </a:rPr>
              <a:t>ccountability</a:t>
            </a:r>
            <a:r>
              <a:rPr lang="en" sz="3200" b="1" dirty="0"/>
              <a:t> 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C</a:t>
            </a:r>
            <a:r>
              <a:rPr lang="en" sz="3200" b="1" dirty="0">
                <a:solidFill>
                  <a:srgbClr val="ED7D31"/>
                </a:solidFill>
              </a:rPr>
              <a:t>ollaboration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E</a:t>
            </a:r>
            <a:r>
              <a:rPr lang="en" sz="3200" b="1" dirty="0">
                <a:solidFill>
                  <a:srgbClr val="ED7D31"/>
                </a:solidFill>
              </a:rPr>
              <a:t>quity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S</a:t>
            </a:r>
            <a:r>
              <a:rPr lang="en" sz="3200" b="1" dirty="0">
                <a:solidFill>
                  <a:srgbClr val="ED7D31"/>
                </a:solidFill>
              </a:rPr>
              <a:t>upport </a:t>
            </a:r>
            <a:endParaRPr sz="3200" b="1" dirty="0">
              <a:solidFill>
                <a:srgbClr val="ED7D31"/>
              </a:solidFill>
            </a:endParaRPr>
          </a:p>
        </p:txBody>
      </p:sp>
      <p:pic>
        <p:nvPicPr>
          <p:cNvPr id="12" name="Google Shape;135;p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27199E-BBEB-3390-FFC0-4F8E9F00A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82179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95DF1-B5CF-8EA3-676E-BC50B786E45F}"/>
              </a:ext>
            </a:extLst>
          </p:cNvPr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2022 ACES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E3F6-76B0-E7F3-2CB0-A2BDFFC2C412}"/>
              </a:ext>
            </a:extLst>
          </p:cNvPr>
          <p:cNvSpPr txBox="1"/>
          <p:nvPr/>
        </p:nvSpPr>
        <p:spPr>
          <a:xfrm>
            <a:off x="6297502" y="863541"/>
            <a:ext cx="42106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</a:rPr>
              <a:t>NOTE to Principal:</a:t>
            </a:r>
            <a:r>
              <a:rPr lang="en-US" u="sng" dirty="0">
                <a:solidFill>
                  <a:schemeClr val="accent4"/>
                </a:solidFill>
              </a:rPr>
              <a:t> </a:t>
            </a:r>
            <a:r>
              <a:rPr lang="en-US" dirty="0"/>
              <a:t>Please insert your ACES presentation after this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25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3079-BA25-FCFE-2F93-E614563D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907D1B-B35F-E5B6-DC49-A20B94494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3" y="3034705"/>
            <a:ext cx="3219450" cy="181094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0363800-0835-617F-8F4B-B77008B4F11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83125" y="3047653"/>
            <a:ext cx="3173413" cy="178504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C272B-E403-9159-B341-D3766F24D77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134C-BF21-51AF-3F94-9A3BFABEB9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#2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E0CDCCB-251C-4DAA-6199-BD8F6035DE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199438" y="3047653"/>
            <a:ext cx="3173412" cy="178504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42FAB-45E7-B4D2-F795-565CA46410E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EBCB1-0878-29C6-578C-4CB6D0B1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3079-BA25-FCFE-2F93-E614563D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C272B-E403-9159-B341-D3766F24D77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134C-BF21-51AF-3F94-9A3BFABEB9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42FAB-45E7-B4D2-F795-565CA46410E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EBCB1-0878-29C6-578C-4CB6D0B1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DEAF5-67CD-F1DC-91EC-13474D84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CB349A-F0E8-37F0-5A1C-5D2E065E05F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CEE81F7-51A2-FDB6-505E-FCB24042CDB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199438" y="2541052"/>
            <a:ext cx="3173412" cy="2813878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6F0EDC-DF0A-6408-D723-92863788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4" y="2526317"/>
            <a:ext cx="3173278" cy="28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A0F305-6DBD-82E1-C0C5-B4BE9A2D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7" y="2541052"/>
            <a:ext cx="3041150" cy="28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6647-B3CA-3F7F-09BD-9AC70186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8A432E2-FE02-5DC7-2245-6165DCA7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3" y="2823559"/>
            <a:ext cx="3219450" cy="202208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FE02541-2535-0BAB-82B2-41EB69684F3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83125" y="2810611"/>
            <a:ext cx="3173413" cy="2022086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88AFB-9165-1475-3060-4F7352D3E0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9C674-D964-DDEB-2BBB-FC05D504D22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#8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A21573B-7CA4-8767-42EF-72B35039F0E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199438" y="2823559"/>
            <a:ext cx="3173412" cy="20091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499FD3-8323-1533-D6B1-E659873B2B9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7053E-7115-CD4C-A76F-0010BA00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Strategic Plan Progress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F5F8-EFB6-04EF-A70B-D6D80822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9" y="58537"/>
            <a:ext cx="5387432" cy="81248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Our Strategic Plan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13283E-404F-831F-F3E3-18C9DE2B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1" y="694384"/>
            <a:ext cx="7863840" cy="5661966"/>
          </a:xfrm>
          <a:prstGeom prst="rect">
            <a:avLst/>
          </a:prstGeom>
          <a:noFill/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CAB1A-E048-8F02-FBCF-9984FC71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>
            <a:extLst>
              <a:ext uri="{FF2B5EF4-FFF2-40B4-BE49-F238E27FC236}">
                <a16:creationId xmlns:a16="http://schemas.microsoft.com/office/drawing/2014/main" id="{1C1B3CEB-1610-0DA4-E9B1-69F36FDA79D0}"/>
              </a:ext>
            </a:extLst>
          </p:cNvPr>
          <p:cNvSpPr txBox="1"/>
          <p:nvPr/>
        </p:nvSpPr>
        <p:spPr>
          <a:xfrm>
            <a:off x="273808" y="1989514"/>
            <a:ext cx="2036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lang="en-US" sz="1200" b="1" i="1" spc="-5" dirty="0">
              <a:solidFill>
                <a:srgbClr val="151515"/>
              </a:solidFill>
              <a:latin typeface="Calibri"/>
              <a:cs typeface="Calibri"/>
            </a:endParaRPr>
          </a:p>
          <a:p>
            <a:pPr marL="495934" marR="5080" indent="-483870" algn="ctr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&amp;</a:t>
            </a:r>
            <a:r>
              <a:rPr lang="en-US" sz="1200" b="1" i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02EB63BA-9ED1-E17E-F98A-9EF51B98C06F}"/>
              </a:ext>
            </a:extLst>
          </p:cNvPr>
          <p:cNvSpPr txBox="1"/>
          <p:nvPr/>
        </p:nvSpPr>
        <p:spPr>
          <a:xfrm>
            <a:off x="4374037" y="100361"/>
            <a:ext cx="348161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accent5"/>
                </a:solidFill>
                <a:latin typeface="Calibri"/>
                <a:cs typeface="Calibri"/>
              </a:rPr>
              <a:t>Cascade Elementary School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accent5"/>
                </a:solidFill>
                <a:latin typeface="Calibri"/>
                <a:cs typeface="Calibri"/>
              </a:rPr>
              <a:t>2024 Strategic Plan</a:t>
            </a:r>
            <a:endParaRPr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7994DA41-84B2-671B-AB64-DBB00188ABCA}"/>
              </a:ext>
            </a:extLst>
          </p:cNvPr>
          <p:cNvSpPr txBox="1"/>
          <p:nvPr/>
        </p:nvSpPr>
        <p:spPr>
          <a:xfrm>
            <a:off x="5658167" y="640682"/>
            <a:ext cx="87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F052C312-3884-48D4-543F-786A239D5D32}"/>
              </a:ext>
            </a:extLst>
          </p:cNvPr>
          <p:cNvSpPr txBox="1"/>
          <p:nvPr/>
        </p:nvSpPr>
        <p:spPr>
          <a:xfrm>
            <a:off x="6783717" y="2086667"/>
            <a:ext cx="5163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A2587826-9BAD-F537-B29B-22C46DD0C4B1}"/>
              </a:ext>
            </a:extLst>
          </p:cNvPr>
          <p:cNvSpPr txBox="1"/>
          <p:nvPr/>
        </p:nvSpPr>
        <p:spPr>
          <a:xfrm>
            <a:off x="857579" y="909007"/>
            <a:ext cx="1912620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en-US" sz="1200" spc="-5" dirty="0">
                <a:latin typeface="Calibri"/>
                <a:cs typeface="Calibri"/>
              </a:rPr>
              <a:t>Improve the proficiency rates of students in grades 3-5 by 6% in ELA by June 2024 on the GA Milestones</a:t>
            </a:r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ED00D9AF-FDAB-D9B3-2708-73EB2DC42310}"/>
              </a:ext>
            </a:extLst>
          </p:cNvPr>
          <p:cNvSpPr txBox="1"/>
          <p:nvPr/>
        </p:nvSpPr>
        <p:spPr>
          <a:xfrm>
            <a:off x="4176638" y="907280"/>
            <a:ext cx="1912620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lang="en-US" sz="1200" spc="-5" dirty="0">
                <a:latin typeface="Calibri"/>
                <a:cs typeface="Calibri"/>
              </a:rPr>
              <a:t>Improve the proficiency rates of students in grades 3-5 by 6% in Math by </a:t>
            </a:r>
            <a:r>
              <a:rPr lang="en-US" sz="1200" spc="-5">
                <a:latin typeface="Calibri"/>
                <a:cs typeface="Calibri"/>
              </a:rPr>
              <a:t>June 2024 </a:t>
            </a:r>
            <a:r>
              <a:rPr lang="en-US" sz="1200" spc="-5" dirty="0">
                <a:latin typeface="Calibri"/>
                <a:cs typeface="Calibri"/>
              </a:rPr>
              <a:t>on the GA Milestones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CE20CDA3-8B73-DA4A-506E-F971AA26DCAF}"/>
              </a:ext>
            </a:extLst>
          </p:cNvPr>
          <p:cNvSpPr txBox="1"/>
          <p:nvPr/>
        </p:nvSpPr>
        <p:spPr>
          <a:xfrm>
            <a:off x="6964929" y="907280"/>
            <a:ext cx="1912620" cy="854080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lang="en-US" sz="1200" spc="-5" dirty="0">
                <a:latin typeface="Calibri"/>
                <a:cs typeface="Calibri"/>
              </a:rPr>
              <a:t>Improve family wellness survey question to exceed a 3.94 rating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2CB9457E-0591-E2D3-47CD-AA551058EBAD}"/>
              </a:ext>
            </a:extLst>
          </p:cNvPr>
          <p:cNvSpPr txBox="1"/>
          <p:nvPr/>
        </p:nvSpPr>
        <p:spPr>
          <a:xfrm>
            <a:off x="9753220" y="884173"/>
            <a:ext cx="1912620" cy="780415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E641C145-FF03-7127-78AA-9E9E8500E487}"/>
              </a:ext>
            </a:extLst>
          </p:cNvPr>
          <p:cNvSpPr txBox="1"/>
          <p:nvPr/>
        </p:nvSpPr>
        <p:spPr>
          <a:xfrm>
            <a:off x="2475798" y="2086668"/>
            <a:ext cx="41130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lang="en-US" sz="1200" b="1" i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B431ACE5-0778-50DD-7055-63C206FB9628}"/>
              </a:ext>
            </a:extLst>
          </p:cNvPr>
          <p:cNvSpPr txBox="1"/>
          <p:nvPr/>
        </p:nvSpPr>
        <p:spPr>
          <a:xfrm>
            <a:off x="618189" y="139736"/>
            <a:ext cx="513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20EB12F3-68CA-61BA-1E67-9F3C640ED629}"/>
              </a:ext>
            </a:extLst>
          </p:cNvPr>
          <p:cNvSpPr txBox="1"/>
          <p:nvPr/>
        </p:nvSpPr>
        <p:spPr>
          <a:xfrm>
            <a:off x="9069384" y="139736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94441-10ED-AD50-0253-9AA3A7FF7A8F}"/>
              </a:ext>
            </a:extLst>
          </p:cNvPr>
          <p:cNvSpPr txBox="1"/>
          <p:nvPr/>
        </p:nvSpPr>
        <p:spPr>
          <a:xfrm>
            <a:off x="6751178" y="3498002"/>
            <a:ext cx="5260910" cy="899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4. Conduct professional learning sessions designed to increase program awareness and philosophies</a:t>
            </a:r>
          </a:p>
          <a:p>
            <a:r>
              <a:rPr lang="en-US" sz="1100" dirty="0"/>
              <a:t>5. Observe and monitor the implementation of Tier 1 instructional 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1E893-603F-A337-647C-A9A5368A042B}"/>
              </a:ext>
            </a:extLst>
          </p:cNvPr>
          <p:cNvSpPr txBox="1">
            <a:spLocks/>
          </p:cNvSpPr>
          <p:nvPr/>
        </p:nvSpPr>
        <p:spPr>
          <a:xfrm>
            <a:off x="6751178" y="2491216"/>
            <a:ext cx="5257118" cy="899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a; School wide implementation of </a:t>
            </a:r>
            <a:r>
              <a:rPr lang="en-US" sz="1100" dirty="0" err="1"/>
              <a:t>Fundations</a:t>
            </a:r>
            <a:r>
              <a:rPr lang="en-US" sz="1100" dirty="0"/>
              <a:t>, Lucy Calkins, and Eureka Math</a:t>
            </a:r>
          </a:p>
          <a:p>
            <a:r>
              <a:rPr lang="en-US" sz="1100" dirty="0"/>
              <a:t>       b; Provide professional learning sessions focused on curricular programs</a:t>
            </a:r>
          </a:p>
          <a:p>
            <a:r>
              <a:rPr lang="en-US" sz="1100" dirty="0"/>
              <a:t>2. Conduct weekly data meetings and rehearsals focused on tier 1 content</a:t>
            </a:r>
          </a:p>
          <a:p>
            <a:r>
              <a:rPr lang="en-US" sz="1100" dirty="0"/>
              <a:t>3. Retain an intervention specialist to oversee protocols and instruction for Tier 2 and above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126D9-656B-ABA9-040C-639BE1D318EE}"/>
              </a:ext>
            </a:extLst>
          </p:cNvPr>
          <p:cNvSpPr txBox="1"/>
          <p:nvPr/>
        </p:nvSpPr>
        <p:spPr>
          <a:xfrm>
            <a:off x="6747387" y="4538932"/>
            <a:ext cx="5260910" cy="899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6. Retain a Turn Around Reading Specialist and Math Master Teacher Leader to support teachers with instructional strategies</a:t>
            </a:r>
          </a:p>
          <a:p>
            <a:r>
              <a:rPr lang="en-US" sz="1100" dirty="0"/>
              <a:t>7. Promote certification and endorsement opportunities in staff communications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4CB1F-359B-5000-81FC-03342170C80E}"/>
              </a:ext>
            </a:extLst>
          </p:cNvPr>
          <p:cNvSpPr txBox="1"/>
          <p:nvPr/>
        </p:nvSpPr>
        <p:spPr>
          <a:xfrm>
            <a:off x="6747387" y="5545718"/>
            <a:ext cx="5260909" cy="899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8. Conduct weekly house meetings and monthly events for families to </a:t>
            </a:r>
            <a:r>
              <a:rPr lang="en-US" sz="1100"/>
              <a:t>engage in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15D01F-9003-4DBD-6C4D-30C742C34383}"/>
              </a:ext>
            </a:extLst>
          </p:cNvPr>
          <p:cNvSpPr txBox="1">
            <a:spLocks/>
          </p:cNvSpPr>
          <p:nvPr/>
        </p:nvSpPr>
        <p:spPr>
          <a:xfrm>
            <a:off x="2475798" y="2529372"/>
            <a:ext cx="4113009" cy="89962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Improve the percent of students achieving at the proficient and distinguished levels on the GA Milestones</a:t>
            </a:r>
          </a:p>
          <a:p>
            <a:pPr marL="228600" indent="-228600">
              <a:buAutoNum type="arabicPeriod"/>
            </a:pPr>
            <a:r>
              <a:rPr lang="en-US" sz="1100" dirty="0"/>
              <a:t>Improve Tier 1 instructional strategies in ELA &amp; Mathematics</a:t>
            </a:r>
          </a:p>
          <a:p>
            <a:pPr marL="228600" indent="-228600">
              <a:buAutoNum type="arabicPeriod"/>
            </a:pPr>
            <a:r>
              <a:rPr lang="en-US" sz="1100" dirty="0"/>
              <a:t>Improve early identification procedures for Tier 2 and above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20A96F-D040-28A9-0079-EBDAD504C4AA}"/>
              </a:ext>
            </a:extLst>
          </p:cNvPr>
          <p:cNvSpPr txBox="1">
            <a:spLocks/>
          </p:cNvSpPr>
          <p:nvPr/>
        </p:nvSpPr>
        <p:spPr>
          <a:xfrm>
            <a:off x="2475798" y="3535418"/>
            <a:ext cx="4113009" cy="89962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4. Become an authorized IB PYP World School by 2023</a:t>
            </a:r>
          </a:p>
          <a:p>
            <a:r>
              <a:rPr lang="en-US" sz="1100" dirty="0"/>
              <a:t>5.  Continue to implement a Tier 1 intervention block for ELA &amp; Math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F9452-6502-8AEE-E7B3-53B80D802222}"/>
              </a:ext>
            </a:extLst>
          </p:cNvPr>
          <p:cNvSpPr txBox="1">
            <a:spLocks/>
          </p:cNvSpPr>
          <p:nvPr/>
        </p:nvSpPr>
        <p:spPr>
          <a:xfrm>
            <a:off x="2475798" y="4570513"/>
            <a:ext cx="4113009" cy="8680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6. Build teacher capacity using effective instructional coaching strategies</a:t>
            </a:r>
          </a:p>
          <a:p>
            <a:r>
              <a:rPr lang="en-US" sz="1100" dirty="0"/>
              <a:t>7. Increase the amount of certifications and endorsements among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882CA-66CA-4873-E8A6-717C458826E7}"/>
              </a:ext>
            </a:extLst>
          </p:cNvPr>
          <p:cNvSpPr txBox="1">
            <a:spLocks/>
          </p:cNvSpPr>
          <p:nvPr/>
        </p:nvSpPr>
        <p:spPr>
          <a:xfrm>
            <a:off x="2458969" y="5568187"/>
            <a:ext cx="4113009" cy="899629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8. Create a positive healthy school environment where students thrive, teachers enjoy coming to work, and the community trusts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7336F-E712-381B-9C38-403294921507}"/>
              </a:ext>
            </a:extLst>
          </p:cNvPr>
          <p:cNvSpPr txBox="1"/>
          <p:nvPr/>
        </p:nvSpPr>
        <p:spPr>
          <a:xfrm>
            <a:off x="273808" y="3535418"/>
            <a:ext cx="2036190" cy="8996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140335" marR="5080" lvl="0" indent="-12827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Building</a:t>
            </a:r>
            <a:r>
              <a:rPr kumimoji="0" lang="en-US" sz="12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2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Culture</a:t>
            </a:r>
            <a:r>
              <a:rPr kumimoji="0" lang="en-US" sz="12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</a:p>
          <a:p>
            <a:pPr marL="140335" marR="5080" lvl="0" indent="-12827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tudent</a:t>
            </a:r>
            <a:r>
              <a:rPr kumimoji="0" 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5575" marR="15875" lvl="0" indent="-12827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Child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Intervention </a:t>
            </a:r>
            <a:r>
              <a:rPr kumimoji="0" lang="en-US" sz="9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Personalized Learning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BC17CA-D6FD-3EDA-004A-C96A9B29A145}"/>
              </a:ext>
            </a:extLst>
          </p:cNvPr>
          <p:cNvSpPr txBox="1">
            <a:spLocks/>
          </p:cNvSpPr>
          <p:nvPr/>
        </p:nvSpPr>
        <p:spPr>
          <a:xfrm>
            <a:off x="273808" y="2483023"/>
            <a:ext cx="2036190" cy="9668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ster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lang="en-US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dem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</a:p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Excellence 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</a:p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Curriculum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Instruction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Signature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1AD791-6860-D9D2-BCCC-7B41A97E0213}"/>
              </a:ext>
            </a:extLst>
          </p:cNvPr>
          <p:cNvSpPr txBox="1"/>
          <p:nvPr/>
        </p:nvSpPr>
        <p:spPr>
          <a:xfrm>
            <a:off x="257442" y="4570512"/>
            <a:ext cx="2036190" cy="8892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Equipping &amp;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Empowering</a:t>
            </a: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Leaders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endParaRPr lang="en-US"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 Staff Support</a:t>
            </a: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BBAE24-6483-1587-A600-FF86D7342620}"/>
              </a:ext>
            </a:extLst>
          </p:cNvPr>
          <p:cNvSpPr txBox="1"/>
          <p:nvPr/>
        </p:nvSpPr>
        <p:spPr>
          <a:xfrm>
            <a:off x="273808" y="5568189"/>
            <a:ext cx="2036190" cy="9154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180340" marR="136525" lvl="0" indent="-16764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</a:t>
            </a:r>
            <a:r>
              <a:rPr kumimoji="0" lang="en-US" sz="12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</a:t>
            </a: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1200" b="1" i="0" u="none" strike="noStrike" kern="120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381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5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lang="en-US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FC16D-1701-BD40-B310-A470402B8E50}"/>
              </a:ext>
            </a:extLst>
          </p:cNvPr>
          <p:cNvSpPr txBox="1"/>
          <p:nvPr/>
        </p:nvSpPr>
        <p:spPr>
          <a:xfrm>
            <a:off x="43083" y="378501"/>
            <a:ext cx="4831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prepare students for life, college and careers by providing rigorous, equitable, culturally relevant</a:t>
            </a:r>
          </a:p>
          <a:p>
            <a:r>
              <a:rPr lang="en-US" sz="900" dirty="0"/>
              <a:t>And real world learning experiences in order to become fully engaged and realized citizens of the </a:t>
            </a:r>
          </a:p>
          <a:p>
            <a:r>
              <a:rPr lang="en-US" sz="900" dirty="0"/>
              <a:t>Global community.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82CFE-5CC9-1DFA-8DCE-ECF2A66560B4}"/>
              </a:ext>
            </a:extLst>
          </p:cNvPr>
          <p:cNvSpPr txBox="1"/>
          <p:nvPr/>
        </p:nvSpPr>
        <p:spPr>
          <a:xfrm>
            <a:off x="8574263" y="390622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become the premier elementary school within Southwest</a:t>
            </a:r>
          </a:p>
          <a:p>
            <a:r>
              <a:rPr lang="en-US" sz="900" dirty="0"/>
              <a:t>Atlanta that provides students with a broad and balanced education.</a:t>
            </a:r>
          </a:p>
        </p:txBody>
      </p:sp>
    </p:spTree>
    <p:extLst>
      <p:ext uri="{BB962C8B-B14F-4D97-AF65-F5344CB8AC3E}">
        <p14:creationId xmlns:p14="http://schemas.microsoft.com/office/powerpoint/2010/main" val="254458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b952a0-74d9-4848-89d6-000c4b1b707a" xsi:nil="true"/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SharedWithUsers xmlns="ffb952a0-74d9-4848-89d6-000c4b1b707a"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679B9-CD89-47DA-A3EC-E45EF17361D9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d37e30bb-5f32-4411-a640-0b4044b692bf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6233</TotalTime>
  <Words>803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Tenorite</vt:lpstr>
      <vt:lpstr>Times New Roman</vt:lpstr>
      <vt:lpstr>Office Theme</vt:lpstr>
      <vt:lpstr>Preparing for Budget Development</vt:lpstr>
      <vt:lpstr>Agenda</vt:lpstr>
      <vt:lpstr>PowerPoint Presentation</vt:lpstr>
      <vt:lpstr>Cascade Fall ACES Presentation</vt:lpstr>
      <vt:lpstr>Cascade Fall ACES Presentation</vt:lpstr>
      <vt:lpstr>Cascade Fall ACES Presentation</vt:lpstr>
      <vt:lpstr>Strategic Plan Progress</vt:lpstr>
      <vt:lpstr>Our Strategic Plan</vt:lpstr>
      <vt:lpstr>PowerPoint Presentation</vt:lpstr>
      <vt:lpstr>Action on the Updated Strategic Plan</vt:lpstr>
      <vt:lpstr>Preparing for Budget Development</vt:lpstr>
      <vt:lpstr>PowerPoint Presentation</vt:lpstr>
      <vt:lpstr>PowerPoint Presentation</vt:lpstr>
      <vt:lpstr>Action on the Strategic Plan Priorities</vt:lpstr>
      <vt:lpstr>Where we’re going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Jacobi, Diane</dc:creator>
  <cp:lastModifiedBy>Woods, Adriane M</cp:lastModifiedBy>
  <cp:revision>17</cp:revision>
  <dcterms:created xsi:type="dcterms:W3CDTF">2022-10-04T15:06:30Z</dcterms:created>
  <dcterms:modified xsi:type="dcterms:W3CDTF">2023-01-18T21:27:25Z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